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1"/>
  </p:sldMasterIdLst>
  <p:notesMasterIdLst>
    <p:notesMasterId r:id="rId48"/>
  </p:notesMasterIdLst>
  <p:handoutMasterIdLst>
    <p:handoutMasterId r:id="rId49"/>
  </p:handoutMasterIdLst>
  <p:sldIdLst>
    <p:sldId id="256" r:id="rId2"/>
    <p:sldId id="544" r:id="rId3"/>
    <p:sldId id="596" r:id="rId4"/>
    <p:sldId id="598" r:id="rId5"/>
    <p:sldId id="599" r:id="rId6"/>
    <p:sldId id="600" r:id="rId7"/>
    <p:sldId id="603" r:id="rId8"/>
    <p:sldId id="602" r:id="rId9"/>
    <p:sldId id="547" r:id="rId10"/>
    <p:sldId id="548" r:id="rId11"/>
    <p:sldId id="601" r:id="rId12"/>
    <p:sldId id="604" r:id="rId13"/>
    <p:sldId id="606" r:id="rId14"/>
    <p:sldId id="609" r:id="rId15"/>
    <p:sldId id="611" r:id="rId16"/>
    <p:sldId id="610" r:id="rId17"/>
    <p:sldId id="607" r:id="rId18"/>
    <p:sldId id="608" r:id="rId19"/>
    <p:sldId id="565" r:id="rId20"/>
    <p:sldId id="612" r:id="rId21"/>
    <p:sldId id="613" r:id="rId22"/>
    <p:sldId id="614" r:id="rId23"/>
    <p:sldId id="615" r:id="rId24"/>
    <p:sldId id="616" r:id="rId25"/>
    <p:sldId id="617" r:id="rId26"/>
    <p:sldId id="618" r:id="rId27"/>
    <p:sldId id="619" r:id="rId28"/>
    <p:sldId id="621" r:id="rId29"/>
    <p:sldId id="622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6" r:id="rId42"/>
    <p:sldId id="637" r:id="rId43"/>
    <p:sldId id="639" r:id="rId44"/>
    <p:sldId id="638" r:id="rId45"/>
    <p:sldId id="635" r:id="rId46"/>
    <p:sldId id="595" r:id="rId4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3300"/>
    <a:srgbClr val="FF5050"/>
    <a:srgbClr val="FFFFCC"/>
    <a:srgbClr val="D0EBB3"/>
    <a:srgbClr val="FDFAB9"/>
    <a:srgbClr val="FFFFFF"/>
    <a:srgbClr val="DC6956"/>
    <a:srgbClr val="66FF9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89727" autoAdjust="0"/>
  </p:normalViewPr>
  <p:slideViewPr>
    <p:cSldViewPr>
      <p:cViewPr>
        <p:scale>
          <a:sx n="75" d="100"/>
          <a:sy n="75" d="100"/>
        </p:scale>
        <p:origin x="1032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6C748-7112-4FA3-8C04-77C1B6130A31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920D6-CA75-4819-B49A-D264F4A48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4448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5790"/>
            <a:ext cx="5046663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6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 an ideal world, programme</a:t>
            </a:r>
            <a:r>
              <a:rPr lang="en-CA" baseline="0" dirty="0" smtClean="0"/>
              <a:t> are small and focuses with functional tests, unit test, smock test, load test, soak test that all cover 100% of the program.</a:t>
            </a:r>
          </a:p>
          <a:p>
            <a:r>
              <a:rPr lang="en-CA" baseline="0" dirty="0" smtClean="0"/>
              <a:t>They can all be ran in the dev workstation in seconds at the code of $0</a:t>
            </a:r>
          </a:p>
          <a:p>
            <a:endParaRPr lang="en-CA" baseline="0" dirty="0" smtClean="0"/>
          </a:p>
          <a:p>
            <a:endParaRPr lang="en-CA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1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8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diff I showed is </a:t>
            </a:r>
            <a:r>
              <a:rPr lang="en-CA" dirty="0" err="1" smtClean="0"/>
              <a:t>syntaxically</a:t>
            </a:r>
            <a:r>
              <a:rPr lang="en-CA" dirty="0" smtClean="0"/>
              <a:t> correct</a:t>
            </a:r>
            <a:r>
              <a:rPr lang="en-CA" baseline="0" dirty="0" smtClean="0"/>
              <a:t> which almost never happens. Here’s a real life diff. We had to build techniques and algorithms to be able to pass from this to blocks to pretty printing to </a:t>
            </a:r>
            <a:r>
              <a:rPr lang="en-CA" baseline="0" dirty="0" err="1" smtClean="0"/>
              <a:t>comparisions</a:t>
            </a:r>
            <a:r>
              <a:rPr lang="en-CA" baseline="0" dirty="0" smtClean="0"/>
              <a:t>.</a:t>
            </a: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7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If you do</a:t>
            </a:r>
            <a:r>
              <a:rPr lang="en-CA" baseline="0" dirty="0" smtClean="0"/>
              <a:t> that, it works, but it takes ages.</a:t>
            </a: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1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When</a:t>
            </a:r>
            <a:r>
              <a:rPr lang="en-CA" baseline="0" dirty="0" smtClean="0"/>
              <a:t> all this fail to prevent defect introduction you’ll need to fix field-crashes. To help developers do that, we conducted two additional studies. </a:t>
            </a: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29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 the paper we show</a:t>
            </a:r>
            <a:r>
              <a:rPr lang="en-CA" baseline="0" dirty="0" smtClean="0"/>
              <a:t> how to build minimal backward slices even with the presence of corrupted frames</a:t>
            </a: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8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Press coverage +studying</a:t>
            </a:r>
            <a:r>
              <a:rPr lang="en-CA" baseline="0" dirty="0" smtClean="0"/>
              <a:t> so many OSS &amp; CSS created the opportunity to share with other medium than scientific papers &amp; I had the chance to write 6 books </a:t>
            </a: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7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As researchers,</a:t>
            </a:r>
            <a:r>
              <a:rPr lang="en-CA" baseline="0" dirty="0" smtClean="0"/>
              <a:t> we want to validate our approaches on golden sets that have carefully crafted. Now, ML in operation is not as binary as YES/NO. What was true yesterday might be wrong today. Context matters and it changes rapidly. Story bug.</a:t>
            </a:r>
          </a:p>
          <a:p>
            <a:endParaRPr lang="en-CA" baseline="0" dirty="0" smtClean="0"/>
          </a:p>
          <a:p>
            <a:r>
              <a:rPr lang="en-CA" baseline="0" dirty="0" smtClean="0"/>
              <a:t>At Ubisoft, the right time turned out to be commit-time because it’s fast, non-intrusive and efficient within </a:t>
            </a:r>
            <a:r>
              <a:rPr lang="en-CA" baseline="0" dirty="0" err="1" smtClean="0"/>
              <a:t>Ubisoft’s</a:t>
            </a:r>
            <a:r>
              <a:rPr lang="en-CA" baseline="0" dirty="0" smtClean="0"/>
              <a:t> context. In another setting, the right time could be different.</a:t>
            </a: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43ACF8-3F51-854F-91E9-AD86E324A5D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1680" y="2348880"/>
            <a:ext cx="5257800" cy="1583432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4293096"/>
            <a:ext cx="5257800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7929" y="6553200"/>
            <a:ext cx="457200" cy="300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8A0649A-8E1D-4F2D-8DF5-2D3B2A1C414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-17929" y="6539753"/>
            <a:ext cx="457200" cy="300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8A0649A-8E1D-4F2D-8DF5-2D3B2A1C414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169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86800" y="4483"/>
            <a:ext cx="457200" cy="300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38A0649A-8E1D-4F2D-8DF5-2D3B2A1C4148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pn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2133600"/>
            <a:ext cx="7718286" cy="1295400"/>
          </a:xfrm>
        </p:spPr>
        <p:txBody>
          <a:bodyPr/>
          <a:lstStyle/>
          <a:p>
            <a:pPr algn="ctr"/>
            <a:r>
              <a:rPr lang="en-CA" sz="36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Software Maintenance </a:t>
            </a:r>
          </a:p>
          <a:p>
            <a:pPr algn="ctr"/>
            <a:r>
              <a:rPr lang="en-CA" sz="36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At Commit-Time</a:t>
            </a:r>
            <a:endParaRPr lang="en-CA" sz="3600" b="1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CA" sz="2400" dirty="0" smtClean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CA" sz="28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Mathieu Louis Nayrolles</a:t>
            </a:r>
            <a:endParaRPr lang="en-CA" sz="2800" b="1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</a:pPr>
            <a:endParaRPr lang="en-CA" sz="300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CA" sz="24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ECE, Concordia University</a:t>
            </a:r>
          </a:p>
          <a:p>
            <a:pPr algn="ctr">
              <a:spcBef>
                <a:spcPts val="0"/>
              </a:spcBef>
            </a:pPr>
            <a:r>
              <a:rPr lang="en-CA" sz="24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mathieu.nayrolles@concordia.ca</a:t>
            </a:r>
            <a:endParaRPr lang="en-CA" sz="2400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</a:pPr>
            <a:endParaRPr lang="en-CA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</a:pPr>
            <a:endParaRPr lang="en-CA" sz="2400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CA" sz="16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Concordia, </a:t>
            </a:r>
            <a:r>
              <a:rPr lang="en-CA" sz="16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Montréal</a:t>
            </a:r>
            <a:r>
              <a:rPr lang="en-CA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, QC</a:t>
            </a:r>
          </a:p>
          <a:p>
            <a:pPr algn="ctr">
              <a:spcBef>
                <a:spcPts val="0"/>
              </a:spcBef>
            </a:pPr>
            <a:r>
              <a:rPr lang="en-CA" sz="16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June 26, </a:t>
            </a:r>
            <a:r>
              <a:rPr lang="en-CA" sz="16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2018</a:t>
            </a:r>
          </a:p>
          <a:p>
            <a:pPr algn="ctr"/>
            <a:endParaRPr lang="en-CA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CA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44" y="457200"/>
            <a:ext cx="3886200" cy="95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072" y="381000"/>
            <a:ext cx="7772400" cy="1143000"/>
          </a:xfrm>
        </p:spPr>
        <p:txBody>
          <a:bodyPr/>
          <a:lstStyle/>
          <a:p>
            <a:r>
              <a:rPr lang="en-CA" sz="2800" dirty="0" smtClean="0"/>
              <a:t>What </a:t>
            </a:r>
            <a:r>
              <a:rPr lang="en-CA" sz="2800" dirty="0"/>
              <a:t>do </a:t>
            </a:r>
            <a:r>
              <a:rPr lang="en-CA" sz="2800" dirty="0" smtClean="0"/>
              <a:t>developers search </a:t>
            </a:r>
            <a:r>
              <a:rPr lang="en-CA" sz="2800" dirty="0"/>
              <a:t>for </a:t>
            </a:r>
            <a:r>
              <a:rPr lang="en-CA" sz="2800" dirty="0" smtClean="0"/>
              <a:t>when </a:t>
            </a:r>
            <a:r>
              <a:rPr lang="en-CA" sz="2800" dirty="0"/>
              <a:t>facing an unknown </a:t>
            </a:r>
            <a:r>
              <a:rPr lang="en-CA" sz="2800" dirty="0" smtClean="0"/>
              <a:t>bug/crash?</a:t>
            </a:r>
            <a:r>
              <a:rPr lang="en-CA" sz="2800" dirty="0"/>
              <a:t/>
            </a:r>
            <a:br>
              <a:rPr lang="en-CA" sz="2800" dirty="0"/>
            </a:br>
            <a:endParaRPr lang="en-CA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82090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8287" y="6585856"/>
            <a:ext cx="3092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Dr. Wahab Hamou-Lhadj  (wahab.hamou-lhadj@concordia.ca)</a:t>
            </a:r>
            <a:endParaRPr lang="en-CA" sz="9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8342" y="3259948"/>
            <a:ext cx="174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latin typeface="Calibri" panose="020F0502020204030204" pitchFamily="34" charset="0"/>
              </a:rPr>
              <a:t>89 participants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377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BUMPER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11</a:t>
            </a:fld>
            <a:endParaRPr lang="en-CA" dirty="0"/>
          </a:p>
        </p:txBody>
      </p:sp>
      <p:pic>
        <p:nvPicPr>
          <p:cNvPr id="2060" name="Picture 12" descr="d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2362200"/>
            <a:ext cx="796451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Aggregate millions of bugs / fixes.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293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BUMPER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7170" name="Picture 2" descr="Bumper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1" y="1377643"/>
            <a:ext cx="8879018" cy="51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92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37858"/>
            <a:ext cx="8458199" cy="60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Callout 1 4"/>
          <p:cNvSpPr/>
          <p:nvPr/>
        </p:nvSpPr>
        <p:spPr bwMode="auto">
          <a:xfrm>
            <a:off x="4191000" y="349469"/>
            <a:ext cx="1752600" cy="533400"/>
          </a:xfrm>
          <a:prstGeom prst="borderCallout1">
            <a:avLst>
              <a:gd name="adj1" fmla="val 42395"/>
              <a:gd name="adj2" fmla="val -9161"/>
              <a:gd name="adj3" fmla="val 91810"/>
              <a:gd name="adj4" fmla="val -524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User query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086600" y="4038600"/>
            <a:ext cx="1828800" cy="14524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CA" sz="2000" dirty="0">
                <a:solidFill>
                  <a:schemeClr val="bg1"/>
                </a:solidFill>
                <a:latin typeface="Calibri" panose="020F0502020204030204" pitchFamily="34" charset="0"/>
              </a:rPr>
              <a:t>Fragments of code where the same  bug was fixed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57201" y="3384395"/>
            <a:ext cx="1461247" cy="13804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CA" sz="2000" dirty="0">
                <a:solidFill>
                  <a:schemeClr val="bg1"/>
                </a:solidFill>
                <a:latin typeface="Calibri" panose="020F0502020204030204" pitchFamily="34" charset="0"/>
              </a:rPr>
              <a:t>Bug reports where the same bug occurred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08287" y="6585856"/>
            <a:ext cx="3092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Dr. Wahab Hamou-Lhadj  (wahab.hamou-lhadj@concordia.ca)</a:t>
            </a:r>
            <a:endParaRPr lang="en-CA" sz="9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61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PRECINCT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Detect Near Miss Clones At Commit-Time</a:t>
            </a:r>
          </a:p>
          <a:p>
            <a:endParaRPr lang="fr-CA" dirty="0"/>
          </a:p>
        </p:txBody>
      </p:sp>
      <p:pic>
        <p:nvPicPr>
          <p:cNvPr id="13314" name="Picture 2" descr="approa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895600"/>
            <a:ext cx="8305800" cy="26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PRECINCT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85800" y="1075521"/>
            <a:ext cx="538234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System;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public class Test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public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Main()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("Hello </a:t>
            </a:r>
            <a:r>
              <a:rPr lang="fr-CA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Concordia;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let's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sort...");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[]{1, 5, 6, 2, 3}; 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for(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i=0; i&lt;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 i++){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for(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j=0; j&lt;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- 1; j++){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if(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&gt;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string.Join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(",",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000" y="1075521"/>
            <a:ext cx="4572000" cy="54014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A[] = A[]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B=0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B&lt;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B++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C=0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PRECINCT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938295" y="1828800"/>
            <a:ext cx="142949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1524000"/>
            <a:ext cx="237626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C=B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5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PRECINCT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128"/>
          <a:stretch/>
        </p:blipFill>
        <p:spPr>
          <a:xfrm>
            <a:off x="322987" y="1905000"/>
            <a:ext cx="849802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PRECINCT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0242" name="Picture 2" descr="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93818"/>
            <a:ext cx="4497186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4156364" cy="3200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Tested on 3 OSS</a:t>
            </a:r>
            <a:endParaRPr lang="en-CA" b="1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97.7% Precision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100% Recall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98.8% F1-Measure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6839 Clones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2.5x faster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Compliant</a:t>
            </a:r>
          </a:p>
          <a:p>
            <a:pPr marL="0" indent="0">
              <a:spcBef>
                <a:spcPts val="600"/>
              </a:spcBef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86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 smtClean="0"/>
              <a:t>BIANCA: </a:t>
            </a:r>
            <a:r>
              <a:rPr lang="en-CA" sz="3200" dirty="0"/>
              <a:t>Preventing Bug Insertion </a:t>
            </a:r>
            <a:r>
              <a:rPr lang="en-CA" sz="3200" dirty="0" smtClean="0"/>
              <a:t>at Commit-Time Using Clone </a:t>
            </a:r>
            <a:r>
              <a:rPr lang="en-CA" sz="3200" dirty="0"/>
              <a:t>Detection</a:t>
            </a:r>
            <a:r>
              <a:rPr lang="en-CA" sz="3200" dirty="0" smtClean="0"/>
              <a:t> </a:t>
            </a:r>
            <a:endParaRPr lang="en-CA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62000" y="1752600"/>
            <a:ext cx="3810000" cy="43434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CA" sz="2200" dirty="0" smtClean="0"/>
              <a:t>BIANCA learns known defects by mining BUMPER-indexed systems.</a:t>
            </a:r>
          </a:p>
          <a:p>
            <a:pPr>
              <a:spcBef>
                <a:spcPts val="1800"/>
              </a:spcBef>
            </a:pPr>
            <a:r>
              <a:rPr lang="en-CA" sz="2200" dirty="0" smtClean="0"/>
              <a:t>It intercepts developer’s code and compares it to signatures of known defects.</a:t>
            </a:r>
          </a:p>
          <a:p>
            <a:pPr>
              <a:spcBef>
                <a:spcPts val="1800"/>
              </a:spcBef>
            </a:pPr>
            <a:r>
              <a:rPr lang="en-CA" sz="2200" dirty="0" smtClean="0"/>
              <a:t>If a match exists, a flag is raised and a fix is proposed.</a:t>
            </a:r>
            <a:endParaRPr lang="en-CA" sz="2200" dirty="0"/>
          </a:p>
          <a:p>
            <a:pPr>
              <a:spcBef>
                <a:spcPts val="1800"/>
              </a:spcBef>
            </a:pPr>
            <a:endParaRPr lang="en-CA" sz="2200" dirty="0" smtClean="0"/>
          </a:p>
          <a:p>
            <a:pPr>
              <a:spcBef>
                <a:spcPts val="1800"/>
              </a:spcBef>
            </a:pPr>
            <a:endParaRPr lang="en-CA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08287" y="6585856"/>
            <a:ext cx="3092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Dr. Wahab Hamou-Lhadj  (wahab.hamou-lhadj@concordia.ca)</a:t>
            </a:r>
            <a:endParaRPr lang="en-CA" sz="9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44400"/>
            <a:ext cx="3429000" cy="40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019800" y="3855900"/>
            <a:ext cx="914400" cy="42690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29" y="1371600"/>
            <a:ext cx="4477871" cy="4800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From </a:t>
            </a:r>
            <a:r>
              <a:rPr lang="en-CA" dirty="0"/>
              <a:t>1997 to 2012, software industry production grew from $</a:t>
            </a:r>
            <a:r>
              <a:rPr lang="en-CA" dirty="0" smtClean="0"/>
              <a:t>149 </a:t>
            </a:r>
            <a:r>
              <a:rPr lang="en-CA" dirty="0"/>
              <a:t>billion to $425 </a:t>
            </a:r>
            <a:r>
              <a:rPr lang="en-CA" dirty="0" smtClean="0"/>
              <a:t>billion.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The </a:t>
            </a:r>
            <a:r>
              <a:rPr lang="en-CA" dirty="0"/>
              <a:t>software industry’s direct </a:t>
            </a:r>
            <a:r>
              <a:rPr lang="en-CA" dirty="0" smtClean="0"/>
              <a:t>share </a:t>
            </a:r>
            <a:r>
              <a:rPr lang="en-CA" dirty="0"/>
              <a:t>of U.S. GDP </a:t>
            </a:r>
            <a:r>
              <a:rPr lang="en-CA" dirty="0" smtClean="0"/>
              <a:t>went from  1.7% to 2.6%.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Software </a:t>
            </a:r>
            <a:r>
              <a:rPr lang="en-CA" dirty="0"/>
              <a:t>accounted </a:t>
            </a:r>
            <a:r>
              <a:rPr lang="en-CA" dirty="0" smtClean="0"/>
              <a:t>for 12.1% </a:t>
            </a:r>
            <a:r>
              <a:rPr lang="en-CA" dirty="0"/>
              <a:t>percent of all U.S. labor productivity gains from 1995 to 2004 and </a:t>
            </a:r>
            <a:r>
              <a:rPr lang="en-CA" dirty="0" smtClean="0"/>
              <a:t>15.4% from </a:t>
            </a:r>
            <a:r>
              <a:rPr lang="en-CA" dirty="0"/>
              <a:t>2004 to 2012.</a:t>
            </a:r>
          </a:p>
          <a:p>
            <a:pPr>
              <a:spcBef>
                <a:spcPts val="600"/>
              </a:spcBef>
            </a:pPr>
            <a:endParaRPr lang="en-CA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3733800" cy="401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44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15364" name="Picture 4" descr="BIAN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1295400"/>
            <a:ext cx="8211671" cy="47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85800" y="1075521"/>
            <a:ext cx="538234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System;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public class Test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public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Main()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("Hello </a:t>
            </a:r>
            <a:r>
              <a:rPr lang="fr-CA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Concordia;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let's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sort...");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[]{1, 5, 6, 2, 3}; 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for(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i=0; i&lt;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 i++){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for(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j=0; j&lt;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- 1; j++){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if(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&gt;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 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string.Join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(",",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+ 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000" y="1075521"/>
            <a:ext cx="4572000" cy="54014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A[] = A[]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B=0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B&lt;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B++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C=0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342531" y="1371600"/>
            <a:ext cx="4572000" cy="58631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public class Test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Main()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("Hello </a:t>
            </a:r>
            <a:r>
              <a:rPr lang="fr-CA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Concordia;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let's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sort...");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[]{1, 5, 6, 2, 3}; 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i=0; i&lt;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 i++){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   for(</a:t>
            </a:r>
            <a:r>
              <a:rPr lang="fr-CA" sz="1500" b="1" dirty="0" err="1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j=</a:t>
            </a:r>
            <a:r>
              <a:rPr lang="fr-CA" sz="1500" b="1" dirty="0" err="1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j&lt;</a:t>
            </a:r>
            <a:r>
              <a:rPr lang="fr-CA" sz="1500" b="1" dirty="0" err="1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solidFill>
                  <a:srgbClr val="DB44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- 1; j++){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solidFill>
                  <a:srgbClr val="0F9D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                         for(</a:t>
            </a:r>
            <a:r>
              <a:rPr lang="fr-CA" sz="1500" b="1" dirty="0" err="1">
                <a:solidFill>
                  <a:srgbClr val="0F9D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solidFill>
                  <a:srgbClr val="0F9D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j=i; j&lt;</a:t>
            </a:r>
            <a:r>
              <a:rPr lang="fr-CA" sz="1500" b="1" dirty="0" err="1">
                <a:solidFill>
                  <a:srgbClr val="0F9D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solidFill>
                  <a:srgbClr val="0F9D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- 1; j++){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       if(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&gt;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string.Join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(",",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6830" y="2196053"/>
            <a:ext cx="142949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6200" y="1948680"/>
            <a:ext cx="237626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C=B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4373" y="5750872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Ubisoft Sans" panose="02000504030000020004" pitchFamily="50" charset="0"/>
              </a:rPr>
              <a:t>STABLE</a:t>
            </a:r>
            <a:endParaRPr lang="fr-CA" sz="2000" b="1" dirty="0">
              <a:latin typeface="Ubisoft Sans" panose="0200050403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8430" y="5750872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Ubisoft Sans" panose="02000504030000020004" pitchFamily="50" charset="0"/>
              </a:rPr>
              <a:t>BUGGY</a:t>
            </a:r>
            <a:endParaRPr lang="fr-CA" sz="2000" b="1" dirty="0">
              <a:latin typeface="Ubisoft Sans" panose="02000504030000020004" pitchFamily="50" charset="0"/>
            </a:endParaRPr>
          </a:p>
        </p:txBody>
      </p:sp>
      <p:pic>
        <p:nvPicPr>
          <p:cNvPr id="13" name="Picture 4" descr="https://lh6.googleusercontent.com/WrzJjwWtyMtk3epS8eaz8nOxmfRKQfJbGdBUzNdV2Kt0dcSZvjVLHlrJ6aPZMggnFOJBz-qXiAkXdt8EUvyawd4dpEuBaXpCLPG5LtCW7nrasSUHm5OpkcKjPt-adHDvjc4C8KcE8Z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73" y="1200180"/>
            <a:ext cx="29527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7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462429" y="1395254"/>
            <a:ext cx="4572000" cy="54014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public class Test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Main()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("Hello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Ubi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let's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sort...");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[]{1, 5, 6, 2, 3}; 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i=0; i&lt;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 i++){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   for(</a:t>
            </a:r>
            <a:r>
              <a:rPr lang="fr-CA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j=i; j&lt;</a:t>
            </a:r>
            <a:r>
              <a:rPr lang="fr-CA" sz="15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- 1; j++){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   for(</a:t>
            </a:r>
            <a:r>
              <a:rPr lang="fr-CA" sz="1500" b="1" dirty="0" err="1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j=</a:t>
            </a:r>
            <a:r>
              <a:rPr lang="fr-CA" sz="1500" b="1" dirty="0" err="1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j&lt;</a:t>
            </a:r>
            <a:r>
              <a:rPr lang="fr-CA" sz="1500" b="1" dirty="0" err="1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array.Length</a:t>
            </a:r>
            <a:r>
              <a:rPr lang="fr-CA" sz="15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- 1; j++){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        if(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&gt;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[j+1]){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[j+1]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    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[j] =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 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   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string.Join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(",", </a:t>
            </a:r>
            <a:r>
              <a:rPr lang="fr-CA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CA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38751" y="1524000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C=0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75526" y="1524000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1729" y="5112161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BUGGY</a:t>
            </a:r>
            <a:endParaRPr lang="fr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55786" y="5112161"/>
            <a:ext cx="119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endParaRPr lang="fr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6" descr="https://lh6.googleusercontent.com/Ja0MWCkWrSsI1htVf89jJJeye-TfQL3ImfEmAAvnG_dEp4pirFpmQoUKyQ4z-MBufvjI59OYkk1BvLzaCJbotqO2mgoLTG_8srP9X4_DiccwGGzXW_jRCrbO6fmVaGltuLERonMpV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655" y="1057275"/>
            <a:ext cx="30099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4036697" y="1524000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</a:t>
            </a:r>
            <a:r>
              <a:rPr lang="en-US" sz="15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0769" y="1518679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C=B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337" y="1658749"/>
            <a:ext cx="142949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for(</a:t>
            </a:r>
          </a:p>
          <a:p>
            <a:r>
              <a:rPr lang="en-US" sz="15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C=0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C&lt;</a:t>
            </a:r>
            <a:r>
              <a:rPr lang="en-US" sz="15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A.Length</a:t>
            </a:r>
            <a:endParaRPr lang="en-US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&gt;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 = A[C+1]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A[C+1] = A[C]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A[C] = 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fr-CA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3976" y="5390022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BUGGY</a:t>
            </a:r>
            <a:endParaRPr lang="fr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0769" y="5385186"/>
            <a:ext cx="119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endParaRPr lang="fr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400" y="5395737"/>
            <a:ext cx="119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endParaRPr lang="fr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2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66800"/>
            <a:ext cx="668297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3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16386" name="Picture 2" descr="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09918"/>
            <a:ext cx="561260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5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BIANCA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4156364" cy="3200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Tested on 42 OSS</a:t>
            </a:r>
            <a:endParaRPr lang="en-CA" b="1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90.75% Precision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37.15% Recall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52.72% F1-Measure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41,225 defects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8.6% self-fixes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78% valid fix proposition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Compliant</a:t>
            </a:r>
          </a:p>
          <a:p>
            <a:pPr marL="0" indent="0">
              <a:spcBef>
                <a:spcPts val="600"/>
              </a:spcBef>
              <a:buNone/>
            </a:pPr>
            <a:endParaRPr lang="en-CA" dirty="0"/>
          </a:p>
        </p:txBody>
      </p:sp>
      <p:pic>
        <p:nvPicPr>
          <p:cNvPr id="7" name="Picture 4" descr="network-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81918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CLEVER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463675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Detect Bug Introduction At-Commit Time Using Clone Analysis And Code Metrics</a:t>
            </a:r>
          </a:p>
          <a:p>
            <a:endParaRPr lang="fr-CA" dirty="0"/>
          </a:p>
        </p:txBody>
      </p:sp>
      <p:pic>
        <p:nvPicPr>
          <p:cNvPr id="22530" name="Picture 2" descr="detect-approa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29" y="2743200"/>
            <a:ext cx="846472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CLEVER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Picture 7" descr="https://lh3.googleusercontent.com/qZQ3pPaC1YhkDGOH_eO7yZUJvOIr5VAC7d19Sk5gdgD7v1jBIhO0zEFtKL9jhEQf96vkAoHSM8OOyQ0ZS-yWRRT0XJn2wdr37uhgE2IBQwIX0N5FBnCJPkppdGZO7aDTA4-hIGZVCU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1257082"/>
            <a:ext cx="8064896" cy="51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437" y="1413164"/>
            <a:ext cx="4156364" cy="3200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Maintenance of Software Systems can reach up </a:t>
            </a:r>
            <a:r>
              <a:rPr lang="en-CA" b="1" dirty="0" smtClean="0"/>
              <a:t>to 70% of the overall cost.</a:t>
            </a:r>
            <a:endParaRPr lang="en-CA" b="1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Up to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of the overall maintenance cost can be spent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identifying and correcting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defects.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Defects in software cost the U.S. economy </a:t>
            </a:r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$56 billion annually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48" y="1515701"/>
            <a:ext cx="2930552" cy="3915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6248400"/>
            <a:ext cx="7391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>
                <a:latin typeface="Calibri" panose="020F0502020204030204" pitchFamily="34" charset="0"/>
              </a:rPr>
              <a:t>Source: </a:t>
            </a:r>
            <a:r>
              <a:rPr lang="en-US" sz="1050" dirty="0">
                <a:latin typeface="Calibri" panose="020F0502020204030204" pitchFamily="34" charset="0"/>
              </a:rPr>
              <a:t>Health, Social and Research, E. 2002. The Economic Impacts of </a:t>
            </a:r>
            <a:r>
              <a:rPr lang="en-US" sz="1050" dirty="0" smtClean="0">
                <a:latin typeface="Calibri" panose="020F0502020204030204" pitchFamily="34" charset="0"/>
              </a:rPr>
              <a:t>Inadequate Infrastructure </a:t>
            </a:r>
            <a:r>
              <a:rPr lang="en-US" sz="1050" dirty="0">
                <a:latin typeface="Calibri" panose="020F0502020204030204" pitchFamily="34" charset="0"/>
              </a:rPr>
              <a:t>for Software Testing</a:t>
            </a:r>
            <a:endParaRPr lang="en-CA" sz="105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CLEVER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3513" y="1916310"/>
            <a:ext cx="4156364" cy="3200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Tested on 12 CSS</a:t>
            </a:r>
            <a:endParaRPr lang="en-CA" b="1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79% Precision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65% Recall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66% valid fix proposition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Workflow Compliant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~2 seconds to ~25 seconds</a:t>
            </a:r>
          </a:p>
          <a:p>
            <a:pPr marL="0" indent="0">
              <a:spcBef>
                <a:spcPts val="600"/>
              </a:spcBef>
              <a:buNone/>
            </a:pPr>
            <a:endParaRPr lang="en-CA" dirty="0"/>
          </a:p>
        </p:txBody>
      </p:sp>
      <p:pic>
        <p:nvPicPr>
          <p:cNvPr id="8" name="Picture 2" descr="https://lh3.googleusercontent.com/fBaDf7f4yeMnU_Ho_dJQhvRxm2YIBFuV3rvxWSaYmImEW_UMDmYOYid6_pMWDyn3Pe2fllib2KWX8jIJ7GBovcnl7sTVo9XAC2BqikokiVilT_0Grvv6x8rH5LUj91lB_Ve8Z_csxf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2"/>
          <a:stretch/>
        </p:blipFill>
        <p:spPr bwMode="auto">
          <a:xfrm>
            <a:off x="4530290" y="1720155"/>
            <a:ext cx="4601010" cy="359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11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JCHARMING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Reproduce on-field crashes using stack traces and directed model checking</a:t>
            </a:r>
          </a:p>
          <a:p>
            <a:endParaRPr lang="fr-CA" dirty="0"/>
          </a:p>
        </p:txBody>
      </p:sp>
      <p:pic>
        <p:nvPicPr>
          <p:cNvPr id="25602" name="Picture 2" descr="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527300"/>
            <a:ext cx="6985000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4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JCHARMING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Reproduce on-field crashes using stack traces and directed model checking</a:t>
            </a:r>
          </a:p>
          <a:p>
            <a:endParaRPr lang="fr-CA" dirty="0"/>
          </a:p>
        </p:txBody>
      </p:sp>
      <p:pic>
        <p:nvPicPr>
          <p:cNvPr id="29698" name="Picture 2" descr="m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7661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JCHARMING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Reproduce on-field crashes using stack traces and directed model checking</a:t>
            </a:r>
          </a:p>
          <a:p>
            <a:endParaRPr lang="fr-CA" dirty="0"/>
          </a:p>
        </p:txBody>
      </p:sp>
      <p:pic>
        <p:nvPicPr>
          <p:cNvPr id="30722" name="Picture 2" descr="dm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" y="1143000"/>
            <a:ext cx="9126071" cy="491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JCHARMING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Reproduce on-field crashes using stack traces and directed model checking</a:t>
            </a:r>
          </a:p>
          <a:p>
            <a:endParaRPr lang="fr-CA" dirty="0"/>
          </a:p>
        </p:txBody>
      </p:sp>
      <p:pic>
        <p:nvPicPr>
          <p:cNvPr id="31746" name="Picture 2" descr="jcharming-approa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" y="2895600"/>
            <a:ext cx="9017629" cy="26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JCHARMING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9" y="1219200"/>
            <a:ext cx="8352064" cy="2362200"/>
          </a:xfrm>
          <a:prstGeom prst="rect">
            <a:avLst/>
          </a:prstGeom>
        </p:spPr>
      </p:pic>
      <p:pic>
        <p:nvPicPr>
          <p:cNvPr id="32770" name="Picture 2" descr="backward-slic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3" y="3564967"/>
            <a:ext cx="7884794" cy="29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7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JCHARMING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3513" y="1916310"/>
            <a:ext cx="4156364" cy="3200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/>
              <a:t>Tested on 10 OSS</a:t>
            </a:r>
            <a:endParaRPr lang="en-CA" b="1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80% success ratio.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32 defects.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Produce unit test that exercise the crash.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19 minutes per crash.</a:t>
            </a:r>
            <a:endParaRPr lang="en-CA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CA" dirty="0"/>
          </a:p>
        </p:txBody>
      </p:sp>
      <p:pic>
        <p:nvPicPr>
          <p:cNvPr id="33794" name="Picture 2" descr="al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5" t="52330" r="28981" b="717"/>
          <a:stretch/>
        </p:blipFill>
        <p:spPr bwMode="auto">
          <a:xfrm>
            <a:off x="4679877" y="1840110"/>
            <a:ext cx="43021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8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Bug Taxonomy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34818" name="Picture 2" descr="bug-tax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03" y="2277294"/>
            <a:ext cx="6411994" cy="418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463675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Categorizing Defects by their fix location and predicting defects type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998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Bug Taxonomy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82"/>
          <a:stretch/>
        </p:blipFill>
        <p:spPr>
          <a:xfrm>
            <a:off x="113414" y="3962400"/>
            <a:ext cx="8917172" cy="1219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Type 4 are predominant</a:t>
            </a:r>
          </a:p>
          <a:p>
            <a:pPr>
              <a:spcAft>
                <a:spcPts val="1200"/>
              </a:spcAft>
            </a:pPr>
            <a:r>
              <a:rPr lang="en-CA" sz="2000" dirty="0" smtClean="0"/>
              <a:t>Type 4 are the most complex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duplicate</a:t>
            </a:r>
            <a:r>
              <a:rPr lang="en-US" sz="1800" dirty="0"/>
              <a:t>, time to fix, comments, reopening, files changed, severity, </a:t>
            </a:r>
            <a:r>
              <a:rPr lang="en-US" sz="1800" dirty="0" err="1"/>
              <a:t>changesets</a:t>
            </a:r>
            <a:r>
              <a:rPr lang="en-US" sz="1800" dirty="0"/>
              <a:t>, churns</a:t>
            </a:r>
            <a:r>
              <a:rPr lang="en-CA" sz="1800" dirty="0" smtClean="0"/>
              <a:t>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01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Bug Taxonomy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Tested on 2 OSE (388 OSS).</a:t>
            </a:r>
          </a:p>
          <a:p>
            <a:pPr>
              <a:spcAft>
                <a:spcPts val="1200"/>
              </a:spcAft>
            </a:pPr>
            <a:r>
              <a:rPr lang="en-CA" sz="2000" dirty="0" smtClean="0"/>
              <a:t>Predict Type 4 defects using SVM on the report words.</a:t>
            </a:r>
          </a:p>
          <a:p>
            <a:pPr>
              <a:spcAft>
                <a:spcPts val="1200"/>
              </a:spcAft>
            </a:pPr>
            <a:r>
              <a:rPr lang="en-CA" sz="2000" dirty="0" smtClean="0"/>
              <a:t>65.40% precision.</a:t>
            </a:r>
          </a:p>
          <a:p>
            <a:pPr>
              <a:spcAft>
                <a:spcPts val="1200"/>
              </a:spcAft>
            </a:pPr>
            <a:r>
              <a:rPr lang="en-CA" sz="2000" dirty="0" smtClean="0"/>
              <a:t>94.16% recall.</a:t>
            </a:r>
          </a:p>
          <a:p>
            <a:pPr>
              <a:spcAft>
                <a:spcPts val="1200"/>
              </a:spcAft>
            </a:pPr>
            <a:r>
              <a:rPr lang="en-CA" sz="2000" dirty="0" smtClean="0"/>
              <a:t>77.19% F1-measure.</a:t>
            </a:r>
          </a:p>
        </p:txBody>
      </p:sp>
    </p:spTree>
    <p:extLst>
      <p:ext uri="{BB962C8B-B14F-4D97-AF65-F5344CB8AC3E}">
        <p14:creationId xmlns:p14="http://schemas.microsoft.com/office/powerpoint/2010/main" val="37860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167747" y="5518770"/>
            <a:ext cx="3577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 smtClean="0">
                <a:latin typeface="Calibri" panose="020F0502020204030204" pitchFamily="34" charset="0"/>
              </a:rPr>
              <a:t>Source: </a:t>
            </a:r>
            <a:r>
              <a:rPr lang="en-US" sz="1050" dirty="0" smtClean="0">
                <a:latin typeface="Calibri" panose="020F0502020204030204" pitchFamily="34" charset="0"/>
              </a:rPr>
              <a:t>Ubisoft Montreal Employees during the annual assembly</a:t>
            </a:r>
            <a:endParaRPr lang="en-CA" sz="1050" dirty="0">
              <a:latin typeface="Calibri" panose="020F050202020403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3962400" cy="3200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Offline.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Little integration with dev.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No or unclear call to actions.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Extensive setup.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False positives.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r="13830"/>
          <a:stretch/>
        </p:blipFill>
        <p:spPr>
          <a:xfrm>
            <a:off x="5119255" y="1528306"/>
            <a:ext cx="3311236" cy="39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83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CA" sz="2000" dirty="0" smtClean="0"/>
              <a:t>We proposed approaches that fit into the workflow of developers to:</a:t>
            </a:r>
          </a:p>
          <a:p>
            <a:pPr lvl="1">
              <a:spcAft>
                <a:spcPts val="1200"/>
              </a:spcAft>
            </a:pPr>
            <a:r>
              <a:rPr lang="en-CA" sz="1800" dirty="0" smtClean="0"/>
              <a:t>Improve coding productivity (BUMPER).</a:t>
            </a:r>
          </a:p>
          <a:p>
            <a:pPr lvl="1">
              <a:spcAft>
                <a:spcPts val="1200"/>
              </a:spcAft>
            </a:pPr>
            <a:r>
              <a:rPr lang="en-CA" sz="1800" dirty="0" smtClean="0"/>
              <a:t>Prevent Clone Insertion At Commit-Time (PRECINCT).</a:t>
            </a:r>
          </a:p>
          <a:p>
            <a:pPr lvl="1">
              <a:spcAft>
                <a:spcPts val="1200"/>
              </a:spcAft>
            </a:pPr>
            <a:r>
              <a:rPr lang="en-CA" sz="1800" dirty="0" smtClean="0"/>
              <a:t>Prevent Bug Insertion At Commit-Time (BIANCA+CLEVER).</a:t>
            </a:r>
          </a:p>
          <a:p>
            <a:pPr lvl="1">
              <a:spcAft>
                <a:spcPts val="1200"/>
              </a:spcAft>
            </a:pPr>
            <a:r>
              <a:rPr lang="en-CA" sz="1800" dirty="0" smtClean="0"/>
              <a:t>Reproduce On-Field Crashes At Report Time (JCHARMING).</a:t>
            </a:r>
          </a:p>
          <a:p>
            <a:pPr lvl="1">
              <a:spcAft>
                <a:spcPts val="1200"/>
              </a:spcAft>
            </a:pPr>
            <a:r>
              <a:rPr lang="en-CA" sz="1800" dirty="0" smtClean="0"/>
              <a:t>Propose a new taxonomy of bugs based on their fixes.</a:t>
            </a:r>
          </a:p>
          <a:p>
            <a:pPr>
              <a:spcAft>
                <a:spcPts val="1200"/>
              </a:spcAft>
            </a:pPr>
            <a:r>
              <a:rPr lang="en-CA" sz="2000" dirty="0" smtClean="0"/>
              <a:t>Validated on 455 OSS and CSS.</a:t>
            </a:r>
          </a:p>
        </p:txBody>
      </p:sp>
    </p:spTree>
    <p:extLst>
      <p:ext uri="{BB962C8B-B14F-4D97-AF65-F5344CB8AC3E}">
        <p14:creationId xmlns:p14="http://schemas.microsoft.com/office/powerpoint/2010/main" val="26478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Publications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/>
              <a:t>Abdelwahab Hamou-Lhadj, Mathieu Nayrolles: A Project on Software </a:t>
            </a:r>
            <a:r>
              <a:rPr lang="en-US" sz="2000" dirty="0" smtClean="0"/>
              <a:t>Defect </a:t>
            </a:r>
            <a:r>
              <a:rPr lang="en-US" sz="2000" dirty="0"/>
              <a:t>Prevention at Commit-Time: A Success Story of University-Industry </a:t>
            </a:r>
            <a:r>
              <a:rPr lang="en-US" sz="2000" dirty="0" smtClean="0"/>
              <a:t>Research </a:t>
            </a:r>
            <a:r>
              <a:rPr lang="en-US" sz="2000" dirty="0"/>
              <a:t>Collaboration.</a:t>
            </a:r>
            <a:r>
              <a:rPr lang="en-US" sz="2000" i="1" dirty="0"/>
              <a:t> </a:t>
            </a:r>
            <a:r>
              <a:rPr lang="en-US" sz="2000" i="1" dirty="0" smtClean="0"/>
              <a:t>(</a:t>
            </a:r>
            <a:r>
              <a:rPr lang="en-US" sz="2000" i="1" dirty="0"/>
              <a:t>SER&amp;IP 2018, Co-located with the International Conference on Software Engineering 2018</a:t>
            </a:r>
            <a:r>
              <a:rPr lang="en-US" sz="2000" i="1" dirty="0" smtClean="0"/>
              <a:t>).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Mathieu Nayrolles, Abdelwahab Hamou-Lhadj: CLEVER: Combining Code Metrics with Clone Detection for Just-In-Time Fault Prevention and </a:t>
            </a:r>
            <a:r>
              <a:rPr lang="en-US" sz="2000" dirty="0" smtClean="0"/>
              <a:t>Resolution </a:t>
            </a:r>
            <a:r>
              <a:rPr lang="en-US" sz="2000" dirty="0"/>
              <a:t>in Large Industrial Projects. </a:t>
            </a:r>
            <a:r>
              <a:rPr lang="en-US" sz="2000" i="1" dirty="0" smtClean="0"/>
              <a:t>(</a:t>
            </a:r>
            <a:r>
              <a:rPr lang="en-US" sz="2000" i="1" dirty="0"/>
              <a:t>MSR 2018, Co-located with the International Conference on Software Engineering 2018</a:t>
            </a:r>
            <a:r>
              <a:rPr lang="en-US" sz="2000" i="1" dirty="0" smtClean="0"/>
              <a:t>). 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Mathieu Nayrolles, Abdelwahab Hamou-Lhadj: Towards a Classification of Bugs to Facilitate Software </a:t>
            </a:r>
            <a:r>
              <a:rPr lang="en-US" sz="2000" dirty="0" smtClean="0"/>
              <a:t>Maintainability </a:t>
            </a:r>
            <a:r>
              <a:rPr lang="en-US" sz="2000" dirty="0"/>
              <a:t>Tasks. </a:t>
            </a:r>
            <a:r>
              <a:rPr lang="en-US" sz="2000" i="1" dirty="0" smtClean="0"/>
              <a:t>(</a:t>
            </a:r>
            <a:r>
              <a:rPr lang="en-US" sz="2000" i="1" dirty="0"/>
              <a:t>SQUADE 2018, Co- located with the International Conference on Software Engineering 2018).</a:t>
            </a:r>
            <a:endParaRPr lang="en-US" sz="2000" i="1" dirty="0" smtClean="0"/>
          </a:p>
          <a:p>
            <a:pPr>
              <a:spcAft>
                <a:spcPts val="1200"/>
              </a:spcAft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942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Publications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/>
              <a:t>Mathieu Nayrolles, Abdelwahab Hamou-Lhadj, </a:t>
            </a:r>
            <a:r>
              <a:rPr lang="en-US" sz="2000" dirty="0" err="1" smtClean="0"/>
              <a:t>Sofiene</a:t>
            </a:r>
            <a:r>
              <a:rPr lang="en-US" sz="2000" dirty="0" smtClean="0"/>
              <a:t> </a:t>
            </a:r>
            <a:r>
              <a:rPr lang="en-US" sz="2000" dirty="0" err="1"/>
              <a:t>Tahar</a:t>
            </a:r>
            <a:r>
              <a:rPr lang="en-US" sz="2000" dirty="0"/>
              <a:t>, Alf Larsson: A bug reproduction approach based on directed model checking and crash traces. </a:t>
            </a:r>
            <a:r>
              <a:rPr lang="en-US" sz="2000" i="1" dirty="0"/>
              <a:t>Journal of Software: Evolution and Process 29(3) (2017</a:t>
            </a:r>
            <a:r>
              <a:rPr lang="en-US" sz="2000" i="1" dirty="0" smtClean="0"/>
              <a:t>).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Mathieu Nayrolles, Abdelwahab Hamou-Lhadj: BUMPER: A Tool for </a:t>
            </a:r>
            <a:r>
              <a:rPr lang="en-US" sz="2000" dirty="0" smtClean="0"/>
              <a:t>Coping </a:t>
            </a:r>
            <a:r>
              <a:rPr lang="en-US" sz="2000" dirty="0"/>
              <a:t>with Natural Language Searches of Millions of Bugs and Fixes. </a:t>
            </a:r>
            <a:r>
              <a:rPr lang="en-US" sz="2000" i="1" dirty="0"/>
              <a:t>International Conference on Software Analysis, Evolution and Reengineering 2016: 649-652</a:t>
            </a:r>
            <a:r>
              <a:rPr lang="en-US" sz="2000" i="1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Mathieu Nayrolles, Abdelwahab Hamou-Lhadj, </a:t>
            </a:r>
            <a:r>
              <a:rPr lang="en-US" sz="2000" dirty="0" err="1" smtClean="0"/>
              <a:t>Sofiene</a:t>
            </a:r>
            <a:r>
              <a:rPr lang="en-US" sz="2000" dirty="0" smtClean="0"/>
              <a:t> </a:t>
            </a:r>
            <a:r>
              <a:rPr lang="en-US" sz="2000" dirty="0" err="1"/>
              <a:t>Tahar</a:t>
            </a:r>
            <a:r>
              <a:rPr lang="en-US" sz="2000" dirty="0"/>
              <a:t>, Alf Larsson: JCHARMING: A bug reproduction approach using crash traces and directed model checking</a:t>
            </a:r>
            <a:r>
              <a:rPr lang="en-US" sz="2000" i="1" dirty="0"/>
              <a:t>. International Conference on Software Analysis, Evolution and Reengineering 2015: 101-110. </a:t>
            </a:r>
            <a:r>
              <a:rPr lang="en-US" sz="2000" b="1" i="1" dirty="0"/>
              <a:t>Best Paper Award</a:t>
            </a:r>
            <a:endParaRPr lang="fr-CA" b="1" i="1" dirty="0"/>
          </a:p>
        </p:txBody>
      </p:sp>
    </p:spTree>
    <p:extLst>
      <p:ext uri="{BB962C8B-B14F-4D97-AF65-F5344CB8AC3E}">
        <p14:creationId xmlns:p14="http://schemas.microsoft.com/office/powerpoint/2010/main" val="382578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Publications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fr-CA" sz="2000" dirty="0"/>
              <a:t>Abdou </a:t>
            </a:r>
            <a:r>
              <a:rPr lang="fr-CA" sz="2000" dirty="0" err="1"/>
              <a:t>Maiga</a:t>
            </a:r>
            <a:r>
              <a:rPr lang="fr-CA" sz="2000" dirty="0"/>
              <a:t>, Abdelwahab Hamou-Lhadj, Mathieu Nayrolles, </a:t>
            </a:r>
            <a:r>
              <a:rPr lang="fr-CA" sz="2000" dirty="0" err="1"/>
              <a:t>Korosh</a:t>
            </a:r>
            <a:r>
              <a:rPr lang="fr-CA" sz="2000" dirty="0"/>
              <a:t> </a:t>
            </a:r>
            <a:r>
              <a:rPr lang="fr-CA" sz="2000" dirty="0" err="1"/>
              <a:t>Koochekian</a:t>
            </a:r>
            <a:r>
              <a:rPr lang="fr-CA" sz="2000" dirty="0"/>
              <a:t> </a:t>
            </a:r>
            <a:r>
              <a:rPr lang="fr-CA" sz="2000" dirty="0" err="1"/>
              <a:t>Sabor</a:t>
            </a:r>
            <a:r>
              <a:rPr lang="fr-CA" sz="2000" dirty="0"/>
              <a:t>, Alf </a:t>
            </a:r>
            <a:r>
              <a:rPr lang="fr-CA" sz="2000" dirty="0" err="1"/>
              <a:t>Larsson</a:t>
            </a:r>
            <a:r>
              <a:rPr lang="fr-CA" sz="2000" dirty="0"/>
              <a:t>: An </a:t>
            </a:r>
            <a:r>
              <a:rPr lang="fr-CA" sz="2000" dirty="0" err="1"/>
              <a:t>empirical</a:t>
            </a:r>
            <a:r>
              <a:rPr lang="fr-CA" sz="2000" dirty="0"/>
              <a:t> </a:t>
            </a:r>
            <a:r>
              <a:rPr lang="fr-CA" sz="2000" dirty="0" err="1"/>
              <a:t>study</a:t>
            </a:r>
            <a:r>
              <a:rPr lang="fr-CA" sz="2000" dirty="0"/>
              <a:t> on the handling of crash reports in a large software </a:t>
            </a:r>
            <a:r>
              <a:rPr lang="fr-CA" sz="2000" dirty="0" err="1"/>
              <a:t>company</a:t>
            </a:r>
            <a:r>
              <a:rPr lang="fr-CA" sz="2000" dirty="0"/>
              <a:t>: An </a:t>
            </a:r>
            <a:r>
              <a:rPr lang="fr-CA" sz="2000" dirty="0" err="1"/>
              <a:t>experience</a:t>
            </a:r>
            <a:r>
              <a:rPr lang="fr-CA" sz="2000" dirty="0"/>
              <a:t> report. </a:t>
            </a:r>
            <a:r>
              <a:rPr lang="fr-CA" sz="2000" i="1" dirty="0"/>
              <a:t>International </a:t>
            </a:r>
            <a:r>
              <a:rPr lang="fr-CA" sz="2000" i="1" dirty="0" err="1"/>
              <a:t>Conference</a:t>
            </a:r>
            <a:r>
              <a:rPr lang="fr-CA" sz="2000" i="1" dirty="0"/>
              <a:t> on Software Maintenance and </a:t>
            </a:r>
            <a:r>
              <a:rPr lang="fr-CA" sz="2000" i="1" dirty="0" err="1"/>
              <a:t>Evolution</a:t>
            </a:r>
            <a:r>
              <a:rPr lang="fr-CA" sz="2000" i="1" dirty="0"/>
              <a:t> 2015: </a:t>
            </a:r>
            <a:r>
              <a:rPr lang="fr-CA" sz="2000" i="1" dirty="0" smtClean="0"/>
              <a:t>342-351</a:t>
            </a:r>
          </a:p>
          <a:p>
            <a:pPr>
              <a:spcAft>
                <a:spcPts val="1200"/>
              </a:spcAft>
            </a:pPr>
            <a:r>
              <a:rPr lang="fr-CA" sz="2000" dirty="0"/>
              <a:t>Mathieu Nayrolles, Eric Beaudry, </a:t>
            </a:r>
            <a:r>
              <a:rPr lang="fr-CA" sz="2000" dirty="0" err="1"/>
              <a:t>Naouel</a:t>
            </a:r>
            <a:r>
              <a:rPr lang="fr-CA" sz="2000" dirty="0"/>
              <a:t> Moha, </a:t>
            </a:r>
            <a:r>
              <a:rPr lang="fr-CA" sz="2000" dirty="0" err="1"/>
              <a:t>Petko</a:t>
            </a:r>
            <a:r>
              <a:rPr lang="fr-CA" sz="2000" dirty="0"/>
              <a:t> </a:t>
            </a:r>
            <a:r>
              <a:rPr lang="fr-CA" sz="2000" dirty="0" err="1"/>
              <a:t>Valtchev</a:t>
            </a:r>
            <a:r>
              <a:rPr lang="fr-CA" sz="2000" dirty="0"/>
              <a:t>, </a:t>
            </a:r>
            <a:r>
              <a:rPr lang="fr-CA" sz="2000" dirty="0" smtClean="0"/>
              <a:t>Abdelwahab </a:t>
            </a:r>
            <a:r>
              <a:rPr lang="fr-CA" sz="2000" dirty="0"/>
              <a:t>Hamou-Lhadj: </a:t>
            </a:r>
            <a:r>
              <a:rPr lang="fr-CA" sz="2000" dirty="0" err="1"/>
              <a:t>Towards</a:t>
            </a:r>
            <a:r>
              <a:rPr lang="fr-CA" sz="2000" dirty="0"/>
              <a:t> </a:t>
            </a:r>
            <a:r>
              <a:rPr lang="fr-CA" sz="2000" dirty="0" err="1"/>
              <a:t>Quality-Driven</a:t>
            </a:r>
            <a:r>
              <a:rPr lang="fr-CA" sz="2000" dirty="0"/>
              <a:t> SOA </a:t>
            </a:r>
            <a:r>
              <a:rPr lang="fr-CA" sz="2000" dirty="0" err="1"/>
              <a:t>Systems</a:t>
            </a:r>
            <a:r>
              <a:rPr lang="fr-CA" sz="2000" dirty="0"/>
              <a:t> </a:t>
            </a:r>
            <a:r>
              <a:rPr lang="fr-CA" sz="2000" dirty="0" err="1"/>
              <a:t>Refactoring</a:t>
            </a:r>
            <a:r>
              <a:rPr lang="fr-CA" sz="2000" dirty="0"/>
              <a:t> </a:t>
            </a:r>
            <a:r>
              <a:rPr lang="fr-CA" sz="2000" dirty="0" err="1"/>
              <a:t>Through</a:t>
            </a:r>
            <a:r>
              <a:rPr lang="fr-CA" sz="2000" dirty="0"/>
              <a:t> Planning. </a:t>
            </a:r>
            <a:r>
              <a:rPr lang="fr-CA" sz="2000" i="1" dirty="0"/>
              <a:t>International </a:t>
            </a:r>
            <a:r>
              <a:rPr lang="fr-CA" sz="2000" i="1" dirty="0" err="1"/>
              <a:t>Multidisciplinary</a:t>
            </a:r>
            <a:r>
              <a:rPr lang="fr-CA" sz="2000" i="1" dirty="0"/>
              <a:t> </a:t>
            </a:r>
            <a:r>
              <a:rPr lang="fr-CA" sz="2000" i="1" dirty="0" err="1"/>
              <a:t>Conference</a:t>
            </a:r>
            <a:r>
              <a:rPr lang="fr-CA" sz="2000" i="1" dirty="0"/>
              <a:t> on e-Technologies 2015: 269-284.</a:t>
            </a:r>
          </a:p>
        </p:txBody>
      </p:sp>
    </p:spTree>
    <p:extLst>
      <p:ext uri="{BB962C8B-B14F-4D97-AF65-F5344CB8AC3E}">
        <p14:creationId xmlns:p14="http://schemas.microsoft.com/office/powerpoint/2010/main" val="10406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Publications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59" y="4900124"/>
            <a:ext cx="1410741" cy="1410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97" y="4913859"/>
            <a:ext cx="1410741" cy="1410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58" y="4900124"/>
            <a:ext cx="1410741" cy="1410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19" y="4913859"/>
            <a:ext cx="1410741" cy="1410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71" y="4913860"/>
            <a:ext cx="1410741" cy="1410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4" y="4913859"/>
            <a:ext cx="1410741" cy="1410741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4" y="957717"/>
            <a:ext cx="3859743" cy="206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Image result for Financial pos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23" y="2136081"/>
            <a:ext cx="4000500" cy="128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02" y="2521914"/>
            <a:ext cx="2024874" cy="72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02" y="3394782"/>
            <a:ext cx="21907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58" y="1624160"/>
            <a:ext cx="2307837" cy="72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7" y="3193551"/>
            <a:ext cx="3159009" cy="8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93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Closing Remarks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772400" cy="8382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endParaRPr lang="en-CA" dirty="0" smtClean="0"/>
          </a:p>
          <a:p>
            <a:pPr>
              <a:spcAft>
                <a:spcPts val="1200"/>
              </a:spcAft>
            </a:pPr>
            <a:r>
              <a:rPr lang="en-CA" dirty="0" smtClean="0"/>
              <a:t>The </a:t>
            </a:r>
            <a:r>
              <a:rPr lang="en-CA" i="1" dirty="0" smtClean="0"/>
              <a:t>truth</a:t>
            </a:r>
            <a:r>
              <a:rPr lang="en-CA" dirty="0" smtClean="0"/>
              <a:t> is a moving target</a:t>
            </a:r>
          </a:p>
          <a:p>
            <a:pPr marL="0" indent="0">
              <a:spcAft>
                <a:spcPts val="1200"/>
              </a:spcAft>
              <a:buNone/>
            </a:pPr>
            <a:endParaRPr lang="en-CA" dirty="0" smtClean="0"/>
          </a:p>
          <a:p>
            <a:pPr>
              <a:spcAft>
                <a:spcPts val="1200"/>
              </a:spcAft>
            </a:pPr>
            <a:r>
              <a:rPr lang="en-CA" dirty="0" smtClean="0"/>
              <a:t>When is the right </a:t>
            </a:r>
            <a:r>
              <a:rPr lang="en-CA" i="1" dirty="0" smtClean="0"/>
              <a:t>time </a:t>
            </a:r>
            <a:r>
              <a:rPr lang="en-CA" dirty="0" smtClean="0"/>
              <a:t>for JIT Software Maintenance </a:t>
            </a:r>
          </a:p>
        </p:txBody>
      </p:sp>
    </p:spTree>
    <p:extLst>
      <p:ext uri="{BB962C8B-B14F-4D97-AF65-F5344CB8AC3E}">
        <p14:creationId xmlns:p14="http://schemas.microsoft.com/office/powerpoint/2010/main" val="27506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38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5078"/>
            <a:ext cx="7772400" cy="1143000"/>
          </a:xfrm>
        </p:spPr>
        <p:txBody>
          <a:bodyPr/>
          <a:lstStyle/>
          <a:p>
            <a:r>
              <a:rPr lang="en-CA" dirty="0" smtClean="0"/>
              <a:t>Classical Workflow &amp; Challenges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712085" y="1010055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Report/Task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6718434" y="1780785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 Branch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712085" y="2603394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6705600" y="4159197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6712085" y="3388463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6705600" y="4955615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CI/CD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6705600" y="5715000"/>
            <a:ext cx="1600200" cy="615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kumimoji="0" lang="fr-CA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Elbow Connector 109"/>
          <p:cNvCxnSpPr>
            <a:stCxn id="108" idx="2"/>
            <a:endCxn id="6" idx="1"/>
          </p:cNvCxnSpPr>
          <p:nvPr/>
        </p:nvCxnSpPr>
        <p:spPr bwMode="auto">
          <a:xfrm rot="5400000" flipH="1">
            <a:off x="4602555" y="3427317"/>
            <a:ext cx="5012676" cy="793615"/>
          </a:xfrm>
          <a:prstGeom prst="bentConnector4">
            <a:avLst>
              <a:gd name="adj1" fmla="val -4560"/>
              <a:gd name="adj2" fmla="val 30858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113" name="Elbow Connector 112"/>
          <p:cNvCxnSpPr>
            <a:stCxn id="108" idx="1"/>
            <a:endCxn id="104" idx="1"/>
          </p:cNvCxnSpPr>
          <p:nvPr/>
        </p:nvCxnSpPr>
        <p:spPr bwMode="auto">
          <a:xfrm rot="10800000" flipH="1">
            <a:off x="6705599" y="2911125"/>
            <a:ext cx="6485" cy="3111606"/>
          </a:xfrm>
          <a:prstGeom prst="bentConnector3">
            <a:avLst>
              <a:gd name="adj1" fmla="val -2122533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116" name="Elbow Connector 115"/>
          <p:cNvCxnSpPr>
            <a:stCxn id="107" idx="1"/>
            <a:endCxn id="104" idx="1"/>
          </p:cNvCxnSpPr>
          <p:nvPr/>
        </p:nvCxnSpPr>
        <p:spPr bwMode="auto">
          <a:xfrm rot="10800000" flipH="1">
            <a:off x="6705599" y="2911126"/>
            <a:ext cx="6485" cy="2352221"/>
          </a:xfrm>
          <a:prstGeom prst="bentConnector3">
            <a:avLst>
              <a:gd name="adj1" fmla="val -1612527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121" name="Elbow Connector 120"/>
          <p:cNvCxnSpPr>
            <a:stCxn id="106" idx="1"/>
            <a:endCxn id="104" idx="1"/>
          </p:cNvCxnSpPr>
          <p:nvPr/>
        </p:nvCxnSpPr>
        <p:spPr bwMode="auto">
          <a:xfrm rot="10800000">
            <a:off x="6712085" y="2911126"/>
            <a:ext cx="12700" cy="785069"/>
          </a:xfrm>
          <a:prstGeom prst="bentConnector3">
            <a:avLst>
              <a:gd name="adj1" fmla="val 616596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126" name="Straight Arrow Connector 125"/>
          <p:cNvCxnSpPr>
            <a:stCxn id="6" idx="2"/>
            <a:endCxn id="103" idx="0"/>
          </p:cNvCxnSpPr>
          <p:nvPr/>
        </p:nvCxnSpPr>
        <p:spPr bwMode="auto">
          <a:xfrm>
            <a:off x="7512185" y="1625517"/>
            <a:ext cx="6349" cy="155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/>
          <p:cNvCxnSpPr>
            <a:stCxn id="103" idx="2"/>
            <a:endCxn id="104" idx="0"/>
          </p:cNvCxnSpPr>
          <p:nvPr/>
        </p:nvCxnSpPr>
        <p:spPr bwMode="auto">
          <a:xfrm flipH="1">
            <a:off x="7512185" y="2396247"/>
            <a:ext cx="6349" cy="2071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1" name="Straight Arrow Connector 130"/>
          <p:cNvCxnSpPr>
            <a:stCxn id="104" idx="2"/>
            <a:endCxn id="106" idx="0"/>
          </p:cNvCxnSpPr>
          <p:nvPr/>
        </p:nvCxnSpPr>
        <p:spPr bwMode="auto">
          <a:xfrm>
            <a:off x="7512185" y="3218856"/>
            <a:ext cx="0" cy="1696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/>
          <p:cNvCxnSpPr>
            <a:stCxn id="106" idx="2"/>
            <a:endCxn id="105" idx="0"/>
          </p:cNvCxnSpPr>
          <p:nvPr/>
        </p:nvCxnSpPr>
        <p:spPr bwMode="auto">
          <a:xfrm flipH="1">
            <a:off x="7505700" y="4003925"/>
            <a:ext cx="6485" cy="1552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/>
          <p:cNvCxnSpPr>
            <a:stCxn id="105" idx="2"/>
            <a:endCxn id="107" idx="0"/>
          </p:cNvCxnSpPr>
          <p:nvPr/>
        </p:nvCxnSpPr>
        <p:spPr bwMode="auto">
          <a:xfrm>
            <a:off x="7505700" y="4774659"/>
            <a:ext cx="0" cy="180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/>
          <p:cNvCxnSpPr>
            <a:stCxn id="107" idx="2"/>
            <a:endCxn id="108" idx="0"/>
          </p:cNvCxnSpPr>
          <p:nvPr/>
        </p:nvCxnSpPr>
        <p:spPr bwMode="auto">
          <a:xfrm>
            <a:off x="7505700" y="5571077"/>
            <a:ext cx="0" cy="143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4" name="Content Placeholder 2"/>
          <p:cNvSpPr txBox="1">
            <a:spLocks/>
          </p:cNvSpPr>
          <p:nvPr/>
        </p:nvSpPr>
        <p:spPr bwMode="auto">
          <a:xfrm>
            <a:off x="538697" y="2139897"/>
            <a:ext cx="412405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2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Arial"/>
                <a:ea typeface="ＭＳ Ｐゴシック" pitchFamily="-3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32" charset="-128"/>
              </a:defRPr>
            </a:lvl9pPr>
          </a:lstStyle>
          <a:p>
            <a:r>
              <a:rPr lang="en-CA" kern="0" dirty="0" smtClean="0"/>
              <a:t>Increased complexity.</a:t>
            </a:r>
          </a:p>
          <a:p>
            <a:r>
              <a:rPr lang="en-CA" kern="0" dirty="0" smtClean="0"/>
              <a:t>High cost.</a:t>
            </a:r>
          </a:p>
          <a:p>
            <a:r>
              <a:rPr lang="en-CA" kern="0" dirty="0" smtClean="0"/>
              <a:t>Heavy reliance on people.</a:t>
            </a:r>
          </a:p>
          <a:p>
            <a:r>
              <a:rPr lang="en-CA" kern="0" dirty="0" smtClean="0"/>
              <a:t>Lack of automated tools.</a:t>
            </a:r>
          </a:p>
          <a:p>
            <a:r>
              <a:rPr lang="en-CA" kern="0" dirty="0" smtClean="0"/>
              <a:t>Time to market pressure.</a:t>
            </a:r>
          </a:p>
          <a:p>
            <a:r>
              <a:rPr lang="en-CA" kern="0" dirty="0" smtClean="0"/>
              <a:t>Maintaining quality.</a:t>
            </a:r>
          </a:p>
          <a:p>
            <a:pPr marL="0" indent="0">
              <a:buFont typeface="Wingdings" charset="0"/>
              <a:buNone/>
            </a:pPr>
            <a:endParaRPr lang="en-CA" kern="0" dirty="0" smtClean="0"/>
          </a:p>
        </p:txBody>
      </p:sp>
    </p:spTree>
    <p:extLst>
      <p:ext uri="{BB962C8B-B14F-4D97-AF65-F5344CB8AC3E}">
        <p14:creationId xmlns:p14="http://schemas.microsoft.com/office/powerpoint/2010/main" val="262404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6</a:t>
            </a:fld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4081329" cy="41148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CA" sz="2800" dirty="0" smtClean="0"/>
              <a:t>To empower software developers with </a:t>
            </a:r>
            <a:r>
              <a:rPr lang="en-CA" sz="2800" dirty="0" smtClean="0"/>
              <a:t>intelligent tools </a:t>
            </a:r>
            <a:r>
              <a:rPr lang="en-CA" sz="2800" dirty="0" smtClean="0"/>
              <a:t>that detects defects as they write code, </a:t>
            </a:r>
            <a:r>
              <a:rPr lang="en-CA" sz="2800" dirty="0" smtClean="0"/>
              <a:t>help reproduce on-field crashe</a:t>
            </a:r>
            <a:r>
              <a:rPr lang="en-CA" sz="2800" dirty="0" smtClean="0"/>
              <a:t>s </a:t>
            </a:r>
            <a:r>
              <a:rPr lang="en-CA" sz="2800" dirty="0" smtClean="0"/>
              <a:t>and propose fixes without altering their workflows.</a:t>
            </a:r>
            <a:endParaRPr lang="en-CA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CA" sz="2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CA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CA" sz="28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55" y="2839714"/>
            <a:ext cx="2219059" cy="8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72" y="4082499"/>
            <a:ext cx="2265360" cy="87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Image result for concordia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82" y="676032"/>
            <a:ext cx="2619276" cy="9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itac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58" y="5287561"/>
            <a:ext cx="2493000" cy="6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ricss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8" b="36901"/>
          <a:stretch/>
        </p:blipFill>
        <p:spPr bwMode="auto">
          <a:xfrm>
            <a:off x="5568484" y="1775274"/>
            <a:ext cx="3015173" cy="7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5" name="Commit Assistant - 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" y="990600"/>
            <a:ext cx="9144000" cy="51435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03729" y="228600"/>
            <a:ext cx="7772400" cy="1143000"/>
          </a:xfrm>
        </p:spPr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59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7576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Contributions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 smtClean="0"/>
              <a:t>BUMPER</a:t>
            </a:r>
            <a:r>
              <a:rPr lang="en-US" sz="2000" dirty="0"/>
              <a:t>: A Tool for </a:t>
            </a:r>
            <a:r>
              <a:rPr lang="en-US" sz="2000" dirty="0" smtClean="0"/>
              <a:t>Coping </a:t>
            </a:r>
            <a:r>
              <a:rPr lang="en-US" sz="2000" dirty="0"/>
              <a:t>with Natural Language Searches of Millions of Bugs and </a:t>
            </a:r>
            <a:r>
              <a:rPr lang="en-US" sz="2000" dirty="0" smtClean="0"/>
              <a:t>Fixes</a:t>
            </a:r>
            <a:r>
              <a:rPr lang="en-CA" sz="2000" dirty="0"/>
              <a:t>.</a:t>
            </a:r>
            <a:endParaRPr lang="en-CA" sz="2000" dirty="0" smtClean="0"/>
          </a:p>
          <a:p>
            <a:pPr>
              <a:spcAft>
                <a:spcPts val="1200"/>
              </a:spcAft>
            </a:pPr>
            <a:r>
              <a:rPr lang="en-US" sz="2000" dirty="0"/>
              <a:t>PRECINCT: An Approach for Preventing Clone Insertion at </a:t>
            </a:r>
            <a:r>
              <a:rPr lang="en-US" sz="2000" dirty="0" smtClean="0"/>
              <a:t>Commit-Time.</a:t>
            </a:r>
            <a:endParaRPr lang="en-CA" sz="2000" dirty="0" smtClean="0"/>
          </a:p>
          <a:p>
            <a:pPr>
              <a:spcAft>
                <a:spcPts val="1200"/>
              </a:spcAft>
            </a:pPr>
            <a:r>
              <a:rPr lang="en-US" sz="2000" dirty="0"/>
              <a:t>BIANCA: Preventing Bug Insertion at Commit-Time Using Dependency Analysis and Clone </a:t>
            </a:r>
            <a:r>
              <a:rPr lang="en-US" sz="2000" dirty="0" smtClean="0"/>
              <a:t>Detection.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CLEVER: Combining </a:t>
            </a:r>
            <a:r>
              <a:rPr lang="en-US" sz="2000" dirty="0" smtClean="0"/>
              <a:t>Code Metrics </a:t>
            </a:r>
            <a:r>
              <a:rPr lang="en-US" sz="2000" dirty="0"/>
              <a:t>with Clone Detection for Just-In-Time Fault Prevention and </a:t>
            </a:r>
            <a:r>
              <a:rPr lang="en-US" sz="2000" dirty="0" smtClean="0"/>
              <a:t>Resolution in </a:t>
            </a:r>
            <a:r>
              <a:rPr lang="en-US" sz="2000" dirty="0"/>
              <a:t>Large Industrial </a:t>
            </a:r>
            <a:r>
              <a:rPr lang="en-US" sz="2000" dirty="0" smtClean="0"/>
              <a:t>Projects.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JCHARMING: A bug reproduction approach using crash traces and </a:t>
            </a:r>
            <a:r>
              <a:rPr lang="en-US" sz="2000" dirty="0" smtClean="0"/>
              <a:t>directed model </a:t>
            </a:r>
            <a:r>
              <a:rPr lang="en-US" sz="2000" dirty="0"/>
              <a:t>checking</a:t>
            </a:r>
            <a:r>
              <a:rPr lang="en-US" sz="20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Towards </a:t>
            </a:r>
            <a:r>
              <a:rPr lang="en-US" sz="2000" dirty="0"/>
              <a:t>a Classification </a:t>
            </a:r>
            <a:r>
              <a:rPr lang="en-US" sz="2000" dirty="0" smtClean="0"/>
              <a:t>of Bugs </a:t>
            </a:r>
            <a:r>
              <a:rPr lang="en-US" sz="2000" dirty="0"/>
              <a:t>to Facilitate Software </a:t>
            </a:r>
            <a:r>
              <a:rPr lang="en-US" sz="2000" dirty="0" smtClean="0"/>
              <a:t>Maintainability Tasks.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3739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CA" sz="2800" dirty="0"/>
              <a:t>Where do developers look for information when facing an unknown bug/crash?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1"/>
            <a:ext cx="7833810" cy="463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0800" y="3200400"/>
            <a:ext cx="174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latin typeface="Calibri" panose="020F0502020204030204" pitchFamily="34" charset="0"/>
              </a:rPr>
              <a:t>89 participants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A0649A-8E1D-4F2D-8DF5-2D3B2A1C4148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76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ONCORDIA UNIVERSITY">
      <a:dk1>
        <a:srgbClr val="000000"/>
      </a:dk1>
      <a:lt1>
        <a:srgbClr val="FFFFFF"/>
      </a:lt1>
      <a:dk2>
        <a:srgbClr val="000000"/>
      </a:dk2>
      <a:lt2>
        <a:srgbClr val="BCBCBC"/>
      </a:lt2>
      <a:accent1>
        <a:srgbClr val="801329"/>
      </a:accent1>
      <a:accent2>
        <a:srgbClr val="E83F21"/>
      </a:accent2>
      <a:accent3>
        <a:srgbClr val="00776F"/>
      </a:accent3>
      <a:accent4>
        <a:srgbClr val="E90065"/>
      </a:accent4>
      <a:accent5>
        <a:srgbClr val="1598D6"/>
      </a:accent5>
      <a:accent6>
        <a:srgbClr val="7BC224"/>
      </a:accent6>
      <a:hlink>
        <a:srgbClr val="801329"/>
      </a:hlink>
      <a:folHlink>
        <a:srgbClr val="0E317B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Concordia-Powerpoint-template-2014-4x3</Template>
  <TotalTime>8121</TotalTime>
  <Words>1672</Words>
  <Application>Microsoft Office PowerPoint</Application>
  <PresentationFormat>On-screen Show (4:3)</PresentationFormat>
  <Paragraphs>494</Paragraphs>
  <Slides>46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Arial Bold</vt:lpstr>
      <vt:lpstr>Calibri</vt:lpstr>
      <vt:lpstr>GillSans Bold</vt:lpstr>
      <vt:lpstr>Times</vt:lpstr>
      <vt:lpstr>Ubisoft Sans</vt:lpstr>
      <vt:lpstr>Wingdings</vt:lpstr>
      <vt:lpstr>Default Theme</vt:lpstr>
      <vt:lpstr>PowerPoint Presentation</vt:lpstr>
      <vt:lpstr>Motivations</vt:lpstr>
      <vt:lpstr>Motivations</vt:lpstr>
      <vt:lpstr>Motivations</vt:lpstr>
      <vt:lpstr>Classical Workflow &amp; Challenges</vt:lpstr>
      <vt:lpstr>Goal</vt:lpstr>
      <vt:lpstr>Results</vt:lpstr>
      <vt:lpstr>Contributions</vt:lpstr>
      <vt:lpstr>Where do developers look for information when facing an unknown bug/crash?</vt:lpstr>
      <vt:lpstr>What do developers search for when facing an unknown bug/crash? </vt:lpstr>
      <vt:lpstr>BUMPER</vt:lpstr>
      <vt:lpstr>BUMPER</vt:lpstr>
      <vt:lpstr>PowerPoint Presentation</vt:lpstr>
      <vt:lpstr>PRECINCT</vt:lpstr>
      <vt:lpstr>PRECINCT</vt:lpstr>
      <vt:lpstr>PRECINCT</vt:lpstr>
      <vt:lpstr>PRECINCT</vt:lpstr>
      <vt:lpstr>PRECINCT</vt:lpstr>
      <vt:lpstr>BIANCA: Preventing Bug Insertion at Commit-Time Using Clone Detection </vt:lpstr>
      <vt:lpstr>BIANCA</vt:lpstr>
      <vt:lpstr>BIANCA</vt:lpstr>
      <vt:lpstr>BIANCA</vt:lpstr>
      <vt:lpstr>BIANCA</vt:lpstr>
      <vt:lpstr>BIANCA</vt:lpstr>
      <vt:lpstr>BIANCA</vt:lpstr>
      <vt:lpstr>BIANCA</vt:lpstr>
      <vt:lpstr>BIANCA</vt:lpstr>
      <vt:lpstr>CLEVER</vt:lpstr>
      <vt:lpstr>CLEVER</vt:lpstr>
      <vt:lpstr>CLEVER</vt:lpstr>
      <vt:lpstr>JCHARMING</vt:lpstr>
      <vt:lpstr>JCHARMING</vt:lpstr>
      <vt:lpstr>JCHARMING</vt:lpstr>
      <vt:lpstr>JCHARMING</vt:lpstr>
      <vt:lpstr>JCHARMING</vt:lpstr>
      <vt:lpstr>JCHARMING</vt:lpstr>
      <vt:lpstr>Bug Taxonomy</vt:lpstr>
      <vt:lpstr>Bug Taxonomy</vt:lpstr>
      <vt:lpstr>Bug Taxonomy</vt:lpstr>
      <vt:lpstr>Conclusion</vt:lpstr>
      <vt:lpstr>Publications</vt:lpstr>
      <vt:lpstr>Publications</vt:lpstr>
      <vt:lpstr>Publications</vt:lpstr>
      <vt:lpstr>Publications</vt:lpstr>
      <vt:lpstr>Closing Remarks</vt:lpstr>
      <vt:lpstr>PowerPoint Presentation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Laurence Miall</dc:creator>
  <cp:lastModifiedBy>Mathieu Nayrolles</cp:lastModifiedBy>
  <cp:revision>547</cp:revision>
  <cp:lastPrinted>2017-03-14T12:04:16Z</cp:lastPrinted>
  <dcterms:created xsi:type="dcterms:W3CDTF">2015-01-27T14:58:58Z</dcterms:created>
  <dcterms:modified xsi:type="dcterms:W3CDTF">2018-07-26T11:38:54Z</dcterms:modified>
</cp:coreProperties>
</file>